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  <p:sldMasterId id="2147483660" r:id="rId3"/>
    <p:sldMasterId id="2147483673" r:id="rId4"/>
  </p:sldMasterIdLst>
  <p:notesMasterIdLst>
    <p:notesMasterId r:id="rId15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FCA"/>
    <a:srgbClr val="E0B300"/>
    <a:srgbClr val="FFFFFF"/>
    <a:srgbClr val="0000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21" autoAdjust="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FEC6D-192F-4E9F-9DC3-21C50AE10EE7}" type="datetimeFigureOut">
              <a:rPr lang="en-US" smtClean="0"/>
              <a:pPr/>
              <a:t>8/17/2008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03049-F96A-4BDA-871A-DD48501E8CF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3049-F96A-4BDA-871A-DD48501E8CF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remy Du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solidFill>
              <a:srgbClr val="E0B300"/>
            </a:solidFill>
          </a:ln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E0B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-487390" y="247185"/>
            <a:ext cx="898848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</a:t>
            </a:r>
            <a:r>
              <a:rPr lang="en-GB" sz="2900" cap="all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alphaomeg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k">
    <p:bg>
      <p:bgPr>
        <a:solidFill>
          <a:srgbClr val="000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rgbClr val="E0B300"/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71538" y="2428868"/>
            <a:ext cx="3771936" cy="914400"/>
          </a:xfrm>
        </p:spPr>
        <p:txBody>
          <a:bodyPr/>
          <a:lstStyle>
            <a:lvl5pPr>
              <a:defRPr lang="en-GB" sz="2700" kern="1200" baseline="0" dirty="0" smtClean="0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/>
          </p:nvPr>
        </p:nvSpPr>
        <p:spPr>
          <a:xfrm>
            <a:off x="5929313" y="2714625"/>
            <a:ext cx="1785937" cy="242887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>
            <a:solidFill>
              <a:srgbClr val="E0B3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D48EF-DA33-4DFA-B2E3-841579FF79A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baseline="0">
          <a:solidFill>
            <a:srgbClr val="FFFFFF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700" kern="1200" baseline="0">
          <a:solidFill>
            <a:srgbClr val="FFFFFF"/>
          </a:solidFill>
          <a:latin typeface="Aria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700" kern="1200" baseline="0">
          <a:solidFill>
            <a:srgbClr val="FFFFFF"/>
          </a:solidFill>
          <a:latin typeface="Aria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700" kern="1200" baseline="0">
          <a:solidFill>
            <a:srgbClr val="FFFFFF"/>
          </a:solidFill>
          <a:latin typeface="Aria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700" kern="1200" baseline="0">
          <a:solidFill>
            <a:srgbClr val="FFFFFF"/>
          </a:solidFill>
          <a:latin typeface="Aria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700" kern="1200" baseline="0">
          <a:solidFill>
            <a:srgbClr val="FFFFFF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DEF03-8FD9-4799-9E73-984405B690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E0B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-487390" y="247185"/>
            <a:ext cx="898848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</a:t>
            </a:r>
            <a:r>
              <a:rPr lang="en-GB" sz="2900" cap="all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alphaomega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graphicFrame>
        <p:nvGraphicFramePr>
          <p:cNvPr id="10" name="Group 1990"/>
          <p:cNvGraphicFramePr>
            <a:graphicFrameLocks noGrp="1"/>
          </p:cNvGraphicFramePr>
          <p:nvPr userDrawn="1"/>
        </p:nvGraphicFramePr>
        <p:xfrm>
          <a:off x="71406" y="1210322"/>
          <a:ext cx="8991600" cy="4218942"/>
        </p:xfrm>
        <a:graphic>
          <a:graphicData uri="http://schemas.openxmlformats.org/drawingml/2006/table">
            <a:tbl>
              <a:tblPr/>
              <a:tblGrid>
                <a:gridCol w="1143000"/>
                <a:gridCol w="1066800"/>
                <a:gridCol w="1371600"/>
                <a:gridCol w="1295400"/>
                <a:gridCol w="1301750"/>
                <a:gridCol w="1755775"/>
                <a:gridCol w="1057275"/>
              </a:tblGrid>
              <a:tr h="436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 Letter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Capital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Greek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Ι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 English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Alpha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ἀλφα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as in 'hat'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Βητα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Gamma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γαμμα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hard g as in 'get'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Delta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δελτα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Epsilon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ἐψιλον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short e as in 'met'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ζητα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 userDrawn="1"/>
        </p:nvSpPr>
        <p:spPr>
          <a:xfrm>
            <a:off x="214282" y="5443005"/>
            <a:ext cx="5072098" cy="113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457200" indent="-457200">
              <a:lnSpc>
                <a:spcPts val="2000"/>
              </a:lnSpc>
              <a:spcBef>
                <a:spcPct val="50000"/>
              </a:spcBef>
              <a:buFontTx/>
              <a:buAutoNum type="arabicPeriod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are seven vowels in Greek </a:t>
            </a:r>
          </a:p>
          <a:p>
            <a:pPr marL="457200" indent="-457200" eaLnBrk="0" hangingPunct="0">
              <a:spcBef>
                <a:spcPct val="50000"/>
              </a:spcBef>
              <a:buFontTx/>
              <a:buAutoNum type="arabicPeriod" startAt="2"/>
            </a:pPr>
            <a:r>
              <a:rPr lang="el-GR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γγ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170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gg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 is pronounced as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</a:t>
            </a:r>
            <a:endParaRPr lang="en-GB" sz="1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Group 2182"/>
          <p:cNvGraphicFramePr>
            <a:graphicFrameLocks noGrp="1"/>
          </p:cNvGraphicFramePr>
          <p:nvPr userDrawn="1"/>
        </p:nvGraphicFramePr>
        <p:xfrm>
          <a:off x="5676928" y="5500702"/>
          <a:ext cx="2895600" cy="1188720"/>
        </p:xfrm>
        <a:graphic>
          <a:graphicData uri="http://schemas.openxmlformats.org/drawingml/2006/table">
            <a:tbl>
              <a:tblPr/>
              <a:tblGrid>
                <a:gridCol w="838200"/>
                <a:gridCol w="533400"/>
                <a:gridCol w="457200"/>
                <a:gridCol w="304800"/>
                <a:gridCol w="381000"/>
                <a:gridCol w="381000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ο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η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ω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C8256-0AF9-44C3-AFD1-E9B8A496173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04829-1569-4A00-BB2D-CA1ADB6544F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E0B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-487390" y="247185"/>
            <a:ext cx="898848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</a:t>
            </a:r>
            <a:r>
              <a:rPr lang="en-GB" sz="2900" cap="all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graphicFrame>
        <p:nvGraphicFramePr>
          <p:cNvPr id="5" name="Group 1990"/>
          <p:cNvGraphicFramePr>
            <a:graphicFrameLocks noGrp="1"/>
          </p:cNvGraphicFramePr>
          <p:nvPr/>
        </p:nvGraphicFramePr>
        <p:xfrm>
          <a:off x="71406" y="1210322"/>
          <a:ext cx="8991600" cy="4218942"/>
        </p:xfrm>
        <a:graphic>
          <a:graphicData uri="http://schemas.openxmlformats.org/drawingml/2006/table">
            <a:tbl>
              <a:tblPr/>
              <a:tblGrid>
                <a:gridCol w="1143000"/>
                <a:gridCol w="1066800"/>
                <a:gridCol w="1371600"/>
                <a:gridCol w="1295400"/>
                <a:gridCol w="1301750"/>
                <a:gridCol w="1755775"/>
                <a:gridCol w="1057275"/>
              </a:tblGrid>
              <a:tr h="436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 Letter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Greek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Ι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Alpha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ἀλφα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as in 'hat'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Βητα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Gamma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γαμμα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hard g as in 'get'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δελτα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Epsilon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ἐψιλον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short e as in 'met'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ζητα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4282" y="5443005"/>
            <a:ext cx="5072098" cy="113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457200" indent="-457200">
              <a:lnSpc>
                <a:spcPts val="2000"/>
              </a:lnSpc>
              <a:spcBef>
                <a:spcPct val="50000"/>
              </a:spcBef>
              <a:buFontTx/>
              <a:buAutoNum type="arabicPeriod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are seven vowels in Greek </a:t>
            </a:r>
          </a:p>
          <a:p>
            <a:pPr marL="457200" indent="-457200" eaLnBrk="0" hangingPunct="0">
              <a:spcBef>
                <a:spcPct val="50000"/>
              </a:spcBef>
              <a:buFontTx/>
              <a:buAutoNum type="arabicPeriod" startAt="2"/>
            </a:pPr>
            <a:r>
              <a:rPr lang="el-GR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γγ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170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gg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 is pronounced as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</a:t>
            </a:r>
            <a:endParaRPr lang="en-GB" sz="1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2182"/>
          <p:cNvGraphicFramePr>
            <a:graphicFrameLocks noGrp="1"/>
          </p:cNvGraphicFramePr>
          <p:nvPr/>
        </p:nvGraphicFramePr>
        <p:xfrm>
          <a:off x="4000496" y="5500702"/>
          <a:ext cx="2895600" cy="1188720"/>
        </p:xfrm>
        <a:graphic>
          <a:graphicData uri="http://schemas.openxmlformats.org/drawingml/2006/table">
            <a:tbl>
              <a:tblPr/>
              <a:tblGrid>
                <a:gridCol w="838200"/>
                <a:gridCol w="533400"/>
                <a:gridCol w="457200"/>
                <a:gridCol w="304800"/>
                <a:gridCol w="381000"/>
                <a:gridCol w="381000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ε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ο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η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ω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32" y="6286520"/>
            <a:ext cx="1990724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1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:Grammar 1/10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2844" y="1466855"/>
          <a:ext cx="8839200" cy="2819401"/>
        </p:xfrm>
        <a:graphic>
          <a:graphicData uri="http://schemas.openxmlformats.org/drawingml/2006/table">
            <a:tbl>
              <a:tblPr/>
              <a:tblGrid>
                <a:gridCol w="2312988"/>
                <a:gridCol w="2478087"/>
                <a:gridCol w="4048125"/>
              </a:tblGrid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English Equivalent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Used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(on the line)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 of sentence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Minor break within a sentence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4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(above the line)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; and 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Major break within a sentence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;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Questions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28596" y="4572008"/>
            <a:ext cx="77153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0013" indent="-100013">
              <a:spcBef>
                <a:spcPct val="50000"/>
              </a:spcBef>
            </a:pPr>
            <a:r>
              <a:rPr lang="en-GB" sz="2400" cap="all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Elision</a:t>
            </a:r>
          </a:p>
          <a:p>
            <a:pPr marL="100013" indent="-100013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Final vowel of a word normally dropped (replaced with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 if next word begins with vowel</a:t>
            </a:r>
          </a:p>
          <a:p>
            <a:pPr marL="100013" indent="-100013">
              <a:spcBef>
                <a:spcPct val="50000"/>
              </a:spcBef>
            </a:pPr>
            <a:r>
              <a:rPr lang="en-GB" sz="2000" dirty="0" smtClean="0">
                <a:latin typeface="Gentium" pitchFamily="2" charset="0"/>
                <a:cs typeface="Times New Roman" pitchFamily="18" charset="0"/>
              </a:rPr>
              <a:t>			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     ἀλλα ἐγω               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ἀλλ’ ἐγω</a:t>
            </a:r>
            <a:endParaRPr lang="en-GB" sz="2000" dirty="0">
              <a:solidFill>
                <a:srgbClr val="FFFFFF"/>
              </a:solidFill>
              <a:latin typeface="Gentium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6 PUNCTUATION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7" name="Right Arrow 6"/>
          <p:cNvSpPr/>
          <p:nvPr/>
        </p:nvSpPr>
        <p:spPr>
          <a:xfrm>
            <a:off x="3824819" y="5936373"/>
            <a:ext cx="500066" cy="214314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10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0994" y="1142985"/>
          <a:ext cx="8991600" cy="3895657"/>
        </p:xfrm>
        <a:graphic>
          <a:graphicData uri="http://schemas.openxmlformats.org/drawingml/2006/table">
            <a:tbl>
              <a:tblPr/>
              <a:tblGrid>
                <a:gridCol w="1143000"/>
                <a:gridCol w="1066800"/>
                <a:gridCol w="1371600"/>
                <a:gridCol w="1295400"/>
                <a:gridCol w="1301750"/>
                <a:gridCol w="1755775"/>
                <a:gridCol w="1057275"/>
              </a:tblGrid>
              <a:tr h="38921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 Letter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0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Greek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Ι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2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η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Η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ἠτα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long e as in 'ob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ey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θ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Θ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Theta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θητα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Iota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  <a:sym typeface="Greek" pitchFamily="2" charset="2"/>
                        </a:rPr>
                        <a:t>ἰωτα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as in 'hit'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κ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Κ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Kappa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καππα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6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λ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Λ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Lambda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λαμβδα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μ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Μ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charset="0"/>
                        </a:rPr>
                        <a:t>μυ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85720" y="5084438"/>
            <a:ext cx="9144000" cy="161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are seven vowels in Greek. 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 startAt="3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Pronunciation of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η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varies - some say 'b</a:t>
            </a:r>
            <a:r>
              <a:rPr lang="en-GB" sz="1700" u="sng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ea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r' or 'hon</a:t>
            </a:r>
            <a:r>
              <a:rPr lang="en-GB" sz="1700" u="sng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ey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'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 startAt="3"/>
            </a:pP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ι</a:t>
            </a:r>
            <a:r>
              <a:rPr lang="en-GB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can sometimes behave as a consonant when it begins a word.</a:t>
            </a:r>
          </a:p>
          <a:p>
            <a:pPr marL="457200" indent="-457200" eaLnBrk="0" hangingPunct="0">
              <a:lnSpc>
                <a:spcPct val="75000"/>
              </a:lnSpc>
              <a:spcBef>
                <a:spcPct val="50000"/>
              </a:spcBef>
              <a:buFontTx/>
              <a:buAutoNum type="arabicPeriod" startAt="5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is a difference in sound between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κ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(k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 and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χ</a:t>
            </a:r>
            <a:r>
              <a:rPr lang="el-GR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1700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kh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).</a:t>
            </a:r>
            <a:r>
              <a:rPr lang="el-GR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GB" sz="1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8"/>
          <p:cNvSpPr txBox="1">
            <a:spLocks/>
          </p:cNvSpPr>
          <p:nvPr/>
        </p:nvSpPr>
        <p:spPr>
          <a:xfrm>
            <a:off x="7000892" y="6278585"/>
            <a:ext cx="2045086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b="0" i="0" u="none" strike="noStrike" kern="1200" cap="none" spc="0" normalizeH="0" baseline="0" noProof="0" dirty="0" smtClean="0">
                <a:ln>
                  <a:noFill/>
                </a:ln>
                <a:solidFill>
                  <a:srgbClr val="E0B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E0B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:Grammar 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E0B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/10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0B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0994" y="1170313"/>
          <a:ext cx="8991600" cy="3616009"/>
        </p:xfrm>
        <a:graphic>
          <a:graphicData uri="http://schemas.openxmlformats.org/drawingml/2006/table">
            <a:tbl>
              <a:tblPr/>
              <a:tblGrid>
                <a:gridCol w="1143000"/>
                <a:gridCol w="1066800"/>
                <a:gridCol w="1371600"/>
                <a:gridCol w="1295400"/>
                <a:gridCol w="1301750"/>
                <a:gridCol w="1755775"/>
                <a:gridCol w="1057275"/>
              </a:tblGrid>
              <a:tr h="304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 Letter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Greek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νυ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ξ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Ξ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ξι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ο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Ο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Omicron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ὀμικρον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ο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short o as in 'n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π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Π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πι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π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Ρ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  <a:sym typeface="Greek" pitchFamily="2" charset="2"/>
                        </a:rPr>
                        <a:t>ῥω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 or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rh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7, 8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σ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or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ς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Σ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Σιγμα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6" name="Rectangle 253"/>
          <p:cNvSpPr>
            <a:spLocks noChangeArrowheads="1"/>
          </p:cNvSpPr>
          <p:nvPr/>
        </p:nvSpPr>
        <p:spPr bwMode="auto">
          <a:xfrm>
            <a:off x="104804" y="4824959"/>
            <a:ext cx="8610600" cy="193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are seven vowels in Greek.</a:t>
            </a:r>
          </a:p>
          <a:p>
            <a:pPr marL="457200" indent="-457200" eaLnBrk="0" hangingPunct="0">
              <a:lnSpc>
                <a:spcPct val="75000"/>
              </a:lnSpc>
              <a:spcBef>
                <a:spcPct val="50000"/>
              </a:spcBef>
              <a:buSzPct val="114000"/>
              <a:buFontTx/>
              <a:buAutoNum type="arabicPeriod" startAt="6"/>
            </a:pP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ν</a:t>
            </a:r>
            <a:r>
              <a:rPr lang="el-GR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looks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like an English v but is an n. </a:t>
            </a:r>
          </a:p>
          <a:p>
            <a:pPr marL="457200" indent="-457200" eaLnBrk="0" hangingPunct="0">
              <a:lnSpc>
                <a:spcPct val="75000"/>
              </a:lnSpc>
              <a:spcBef>
                <a:spcPct val="50000"/>
              </a:spcBef>
              <a:buFontTx/>
              <a:buAutoNum type="arabicPeriod" startAt="6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ῥ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should really be ‘aspirated’ (i.e.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pronounced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en-GB" sz="170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rh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')</a:t>
            </a:r>
          </a:p>
          <a:p>
            <a:pPr marL="457200" indent="-457200" eaLnBrk="0" hangingPunct="0">
              <a:lnSpc>
                <a:spcPct val="75000"/>
              </a:lnSpc>
              <a:spcBef>
                <a:spcPct val="50000"/>
              </a:spcBef>
              <a:buFontTx/>
              <a:buAutoNum type="arabicPeriod" startAt="6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ρ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looks like an English p but is an r (the Greek p is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π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en-GB" sz="1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0" hangingPunct="0">
              <a:lnSpc>
                <a:spcPct val="75000"/>
              </a:lnSpc>
              <a:spcBef>
                <a:spcPct val="50000"/>
              </a:spcBef>
              <a:buFontTx/>
              <a:buAutoNum type="arabicPeriod" startAt="6"/>
            </a:pP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Sigma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GB" sz="1700" dirty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σ</a:t>
            </a:r>
            <a:r>
              <a:rPr lang="en-GB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normally, but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</a:rPr>
              <a:t>ς</a:t>
            </a:r>
            <a:r>
              <a:rPr lang="en-GB" sz="17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if it is the last letter in a word.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00892" y="6286520"/>
            <a:ext cx="2000264" cy="365125"/>
          </a:xfrm>
          <a:noFill/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3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0994" y="1142984"/>
          <a:ext cx="8991600" cy="3830955"/>
        </p:xfrm>
        <a:graphic>
          <a:graphicData uri="http://schemas.openxmlformats.org/drawingml/2006/table">
            <a:tbl>
              <a:tblPr/>
              <a:tblGrid>
                <a:gridCol w="1143000"/>
                <a:gridCol w="1066800"/>
                <a:gridCol w="1371600"/>
                <a:gridCol w="1295400"/>
                <a:gridCol w="1301750"/>
                <a:gridCol w="1755775"/>
                <a:gridCol w="1057275"/>
              </a:tblGrid>
              <a:tr h="395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Greek Letter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Capital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Greek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τ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Τ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Tau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ταυ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Upsilon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  <a:sym typeface="Greek" pitchFamily="2" charset="2"/>
                        </a:rPr>
                        <a:t>ὐψιλον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1, 10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φ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Φ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Phi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φι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ph or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English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χ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Χ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χι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or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kh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hard as in lo</a:t>
                      </a:r>
                      <a:r>
                        <a:rPr kumimoji="0" lang="en-GB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ψ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Ψ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ψι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 in li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ω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Ω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Omega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  <a:sym typeface="Greek" pitchFamily="2" charset="2"/>
                        </a:rPr>
                        <a:t>ὠμεγα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long o as in 't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282" y="5159818"/>
            <a:ext cx="8643998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75000"/>
              </a:lnSpc>
              <a:spcBef>
                <a:spcPct val="50000"/>
              </a:spcBef>
            </a:pP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/>
            </a:pP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are seven vowels in Greek.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 startAt="5"/>
            </a:pP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There is a difference in sound between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κ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χ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lnSpc>
                <a:spcPct val="75000"/>
              </a:lnSpc>
              <a:spcBef>
                <a:spcPct val="50000"/>
              </a:spcBef>
              <a:buFontTx/>
              <a:buAutoNum type="arabicPeriod" startAt="10"/>
            </a:pP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Arial" pitchFamily="34" charset="0"/>
              </a:rPr>
              <a:t>υ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has become a y in English words derived from Greek.</a:t>
            </a:r>
            <a:endParaRPr lang="en-GB" sz="1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4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28596" y="4542316"/>
            <a:ext cx="7429552" cy="1393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  <a:buFontTx/>
              <a:buChar char="•"/>
            </a:pP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β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δ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ζ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θ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λ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and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ξ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stretch above the line (and the central stroke of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φ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and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ψ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 many people's handwriting). Contrary to English,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κ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and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τ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do not.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  <a:buFontTx/>
              <a:buChar char="•"/>
            </a:pP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β</a:t>
            </a:r>
            <a:r>
              <a:rPr lang="en-GB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, 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γ, ζ, η, μ, ξ, ρ, ς, φ, χ</a:t>
            </a:r>
            <a:r>
              <a:rPr lang="el-GR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,</a:t>
            </a:r>
            <a:r>
              <a:rPr lang="el-GR" sz="1700" dirty="0" smtClean="0">
                <a:solidFill>
                  <a:srgbClr val="FFFFFF"/>
                </a:solidFill>
                <a:latin typeface="Gentium" pitchFamily="2" charset="0"/>
                <a:cs typeface="Lucida Sans Unicode" pitchFamily="34" charset="0"/>
                <a:sym typeface="Symbol" pitchFamily="18" charset="2"/>
              </a:rPr>
              <a:t> ψ</a:t>
            </a:r>
            <a:r>
              <a:rPr lang="en-GB" sz="1700" dirty="0" smtClean="0">
                <a:solidFill>
                  <a:srgbClr val="FFFFFF"/>
                </a:solidFill>
                <a:latin typeface="Lucida Sans Unicode" pitchFamily="34" charset="0"/>
                <a:cs typeface="Lucida Sans Unicode" pitchFamily="34" charset="0"/>
                <a:sym typeface="Symbol" pitchFamily="18" charset="2"/>
              </a:rPr>
              <a:t> </a:t>
            </a:r>
            <a:r>
              <a:rPr lang="en-GB" sz="1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have 'tails' which stretch below the line</a:t>
            </a:r>
            <a:r>
              <a:rPr lang="en-GB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. </a:t>
            </a:r>
            <a:endParaRPr lang="en-GB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179258"/>
            <a:ext cx="85725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5200" dirty="0" smtClean="0">
                <a:solidFill>
                  <a:srgbClr val="FFFFFF"/>
                </a:solidFill>
                <a:latin typeface="Gentium" pitchFamily="2" charset="0"/>
              </a:rPr>
              <a:t>αβγδεζηθικλμνξοπρσςτυφχψω</a:t>
            </a:r>
            <a:endParaRPr lang="en-GB" sz="5200" dirty="0">
              <a:solidFill>
                <a:srgbClr val="FFFFFF"/>
              </a:solidFill>
              <a:latin typeface="Gentium" pitchFamily="2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57158" y="2513185"/>
            <a:ext cx="82153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7158" y="2844617"/>
            <a:ext cx="82153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5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42976" y="3143248"/>
            <a:ext cx="6572296" cy="1000132"/>
          </a:xfrm>
          <a:prstGeom prst="rect">
            <a:avLst/>
          </a:prstGeom>
          <a:noFill/>
          <a:ln>
            <a:solidFill>
              <a:srgbClr val="E0B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1.2 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BREATHINGS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880" y="1319207"/>
          <a:ext cx="8534400" cy="1323975"/>
        </p:xfrm>
        <a:graphic>
          <a:graphicData uri="http://schemas.openxmlformats.org/drawingml/2006/table">
            <a:tbl>
              <a:tblPr/>
              <a:tblGrid>
                <a:gridCol w="2286000"/>
                <a:gridCol w="1752600"/>
                <a:gridCol w="1295400"/>
                <a:gridCol w="3200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Written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Rough Breathing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  <a:sym typeface="Greek" pitchFamily="2" charset="2"/>
                        </a:rPr>
                        <a:t>‘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ἁγιος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hagios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- holy)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Smooth Breathing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</a:rPr>
                        <a:t>’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ἀγγελος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angelos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- angel)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142976" y="3286124"/>
            <a:ext cx="65008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Every Greek vowel (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ε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η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ι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ο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υ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) at the beginning of a word must have a breathing</a:t>
            </a:r>
            <a:endParaRPr lang="en-GB" sz="20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4214818"/>
            <a:ext cx="814391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0013" indent="-100013">
              <a:spcBef>
                <a:spcPct val="50000"/>
              </a:spcBef>
            </a:pP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Notes:</a:t>
            </a:r>
          </a:p>
          <a:p>
            <a:pPr marL="100013" indent="-100013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Breathings are written on top -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ἀ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ἁ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ἐ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,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ἑ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,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ἠ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ἡ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ἰ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ἱ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ὀ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ὁ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ὐ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ὑ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,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ὠ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,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ὡ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.</a:t>
            </a:r>
            <a:endParaRPr lang="en-GB" sz="2000" dirty="0" smtClean="0">
              <a:solidFill>
                <a:srgbClr val="FFFFFF"/>
              </a:solidFill>
              <a:latin typeface="Gentium" pitchFamily="2" charset="0"/>
              <a:cs typeface="Times New Roman" pitchFamily="18" charset="0"/>
              <a:sym typeface="Greek" pitchFamily="2" charset="2"/>
            </a:endParaRPr>
          </a:p>
          <a:p>
            <a:pPr marL="100013" indent="-100013"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Greek" pitchFamily="2" charset="2"/>
              </a:rPr>
              <a:t>Smooth breathings are not optional just because they are not pronounced.</a:t>
            </a:r>
          </a:p>
          <a:p>
            <a:pPr marL="100013" indent="-100013" eaLnBrk="0" hangingPunct="0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Greek" pitchFamily="2" charset="2"/>
              </a:rPr>
              <a:t> If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ρ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Greek" pitchFamily="2" charset="2"/>
              </a:rPr>
              <a:t>is the first letter, it also must carry a rough breathing </a:t>
            </a:r>
            <a:r>
              <a:rPr lang="el-GR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  <a:sym typeface="Greek" pitchFamily="2" charset="2"/>
              </a:rPr>
              <a:t>ῥ</a:t>
            </a:r>
            <a:r>
              <a:rPr lang="en-GB" sz="2000" dirty="0" smtClean="0">
                <a:solidFill>
                  <a:srgbClr val="FFFFFF"/>
                </a:solidFill>
                <a:latin typeface="Gentium" pitchFamily="2" charset="0"/>
                <a:cs typeface="Times New Roman" pitchFamily="18" charset="0"/>
              </a:rPr>
              <a:t>.</a:t>
            </a:r>
            <a:endParaRPr lang="en-GB" sz="2000" dirty="0">
              <a:solidFill>
                <a:srgbClr val="FFFFFF"/>
              </a:solidFill>
              <a:latin typeface="Gentium" pitchFamily="2" charset="0"/>
              <a:cs typeface="Times New Roman" pitchFamily="18" charset="0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6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1.3 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CAPITAL LETTERS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357430"/>
            <a:ext cx="835824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5200" dirty="0" smtClean="0">
                <a:solidFill>
                  <a:srgbClr val="FFFFFF"/>
                </a:solidFill>
                <a:latin typeface="Gentium" pitchFamily="2" charset="0"/>
              </a:rPr>
              <a:t>Η, Ρ, Υ, Χ </a:t>
            </a:r>
            <a:r>
              <a:rPr lang="en-GB" sz="5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vs. English</a:t>
            </a:r>
          </a:p>
          <a:p>
            <a:pPr algn="ctr"/>
            <a:endParaRPr lang="en-GB" sz="5200" dirty="0" smtClean="0">
              <a:solidFill>
                <a:srgbClr val="FFFFFF"/>
              </a:solidFill>
              <a:latin typeface="Gentium" pitchFamily="2" charset="0"/>
            </a:endParaRPr>
          </a:p>
          <a:p>
            <a:pPr algn="ctr"/>
            <a:r>
              <a:rPr lang="el-GR" sz="5200" dirty="0" smtClean="0">
                <a:solidFill>
                  <a:srgbClr val="FFFFFF"/>
                </a:solidFill>
                <a:latin typeface="Gentium" pitchFamily="2" charset="0"/>
              </a:rPr>
              <a:t>Γ, Δ, Μ, Ξ, Σ, Ω </a:t>
            </a:r>
            <a:r>
              <a:rPr lang="en-GB" sz="5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vs. lower case</a:t>
            </a:r>
            <a:endParaRPr lang="en-GB" sz="52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7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-283339" y="207247"/>
            <a:ext cx="862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cap="all" dirty="0" smtClean="0"/>
              <a:t>1.</a:t>
            </a:r>
            <a:r>
              <a:rPr lang="en-GB" sz="3600" cap="all" dirty="0" smtClean="0"/>
              <a:t>4 diphthongs and iota subscripts</a:t>
            </a:r>
            <a:endParaRPr lang="en-GB" sz="3600" cap="all" dirty="0"/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1538" y="1876758"/>
          <a:ext cx="7035800" cy="4052572"/>
        </p:xfrm>
        <a:graphic>
          <a:graphicData uri="http://schemas.openxmlformats.org/drawingml/2006/table">
            <a:tbl>
              <a:tblPr/>
              <a:tblGrid>
                <a:gridCol w="1049338"/>
                <a:gridCol w="5986462"/>
              </a:tblGrid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αι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as in Th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land, or the English word 'eye'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ει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as in v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l, or the 'ay' in s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οι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as in 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υι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as in q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ui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αυ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'au' as in s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erkraut, or the 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ow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in h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ου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ou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as in s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ou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p, or the 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in 'h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p'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ευ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 /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Times New Roman" pitchFamily="18" charset="0"/>
                        </a:rPr>
                        <a:t>ηυ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eu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' as in f</a:t>
                      </a:r>
                      <a:r>
                        <a:rPr kumimoji="0" lang="en-GB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eu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d, or the English word 'you'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Plus - the iota subscript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pitchFamily="34" charset="0"/>
                        </a:rPr>
                        <a:t>-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pitchFamily="34" charset="0"/>
                          <a:sym typeface="Greek" pitchFamily="2" charset="2"/>
                        </a:rPr>
                        <a:t>ῃ ῳ ᾳ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pitchFamily="34" charset="0"/>
                          <a:sym typeface="Greek" pitchFamily="2" charset="2"/>
                        </a:rPr>
                        <a:t>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ntium" pitchFamily="2" charset="0"/>
                          <a:cs typeface="Arial" pitchFamily="34" charset="0"/>
                          <a:sym typeface="Greek" pitchFamily="2" charset="2"/>
                        </a:rPr>
                        <a:t> 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ntium" pitchFamily="2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8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81072" y="2593485"/>
            <a:ext cx="7162828" cy="1692771"/>
          </a:xfrm>
          <a:prstGeom prst="rect">
            <a:avLst/>
          </a:prstGeom>
          <a:noFill/>
          <a:ln w="25400">
            <a:solidFill>
              <a:srgbClr val="FFCC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5200" dirty="0">
                <a:solidFill>
                  <a:srgbClr val="FFFFFF"/>
                </a:solidFill>
                <a:latin typeface="Gentium" pitchFamily="2" charset="0"/>
              </a:rPr>
              <a:t>Breathings – Essential</a:t>
            </a:r>
          </a:p>
          <a:p>
            <a:pPr algn="ctr"/>
            <a:r>
              <a:rPr lang="en-GB" sz="5200" dirty="0">
                <a:solidFill>
                  <a:srgbClr val="FFFFFF"/>
                </a:solidFill>
                <a:latin typeface="Gentium" pitchFamily="2" charset="0"/>
              </a:rPr>
              <a:t>Accents – Unimportant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5 ACCENTS AND STRESS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15" y="6299399"/>
            <a:ext cx="2003603" cy="365125"/>
          </a:xfrm>
          <a:ln>
            <a:solidFill>
              <a:srgbClr val="FEEFCA"/>
            </a:solidFill>
          </a:ln>
        </p:spPr>
        <p:txBody>
          <a:bodyPr/>
          <a:lstStyle/>
          <a:p>
            <a:pPr algn="ctr"/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1:Grammar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9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/10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935</Words>
  <Application>Microsoft Office PowerPoint</Application>
  <PresentationFormat>On-screen Show (4:3)</PresentationFormat>
  <Paragraphs>323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Office Theme</vt:lpstr>
      <vt:lpstr>2_Custom Design</vt:lpstr>
      <vt:lpstr>Custom Design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Sarah</cp:lastModifiedBy>
  <cp:revision>65</cp:revision>
  <dcterms:created xsi:type="dcterms:W3CDTF">2008-08-06T15:43:53Z</dcterms:created>
  <dcterms:modified xsi:type="dcterms:W3CDTF">2008-08-17T12:39:31Z</dcterms:modified>
</cp:coreProperties>
</file>